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A7B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74" autoAdjust="0"/>
  </p:normalViewPr>
  <p:slideViewPr>
    <p:cSldViewPr snapToGrid="0">
      <p:cViewPr varScale="1">
        <p:scale>
          <a:sx n="60" d="100"/>
          <a:sy n="60" d="100"/>
        </p:scale>
        <p:origin x="108" y="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A19A0E-1FB4-490F-87B8-83912F28D580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CE3050-24B1-482F-98FE-CDFDD4C5D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41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893F5-B748-468C-AF83-AA613376F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E9C1F2-FC0E-404A-94B3-27C8B67F29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6C6A9-1509-4218-9A2C-6FB936B99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78E50-00D3-4726-8399-E5E2F2B940D0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53C33-F701-45B4-80C2-BCAFD8D29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8C988-3F7B-461D-B192-E226D1A75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99E81-471C-4988-9390-26206843261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Imagen 4">
            <a:extLst>
              <a:ext uri="{FF2B5EF4-FFF2-40B4-BE49-F238E27FC236}">
                <a16:creationId xmlns:a16="http://schemas.microsoft.com/office/drawing/2014/main" id="{1D426E97-E9A5-4D99-B2D7-5C3AB23430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127" t="25152" r="15493" b="18294"/>
          <a:stretch/>
        </p:blipFill>
        <p:spPr>
          <a:xfrm>
            <a:off x="0" y="309096"/>
            <a:ext cx="12194284" cy="611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806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4BD40-020B-4E5E-9DFE-ABB7FAC4B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FB35A0-BBD4-49F0-8B97-4CAB6B3C49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7C357-070D-441C-9343-AAF7249D1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78E50-00D3-4726-8399-E5E2F2B940D0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6110C-C93A-468F-A0D7-3021050B2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04B75-1B15-487B-8287-F1FC8FE19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99E81-471C-4988-9390-262068432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092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393675-425E-4E0D-822B-B2ECFD23B9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1979CD-8F21-42E4-A9A5-169EB28182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D1577-B530-446F-B74F-1A5B47FE8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78E50-00D3-4726-8399-E5E2F2B940D0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A6D3F-8CD2-4EEF-AB42-85211D2A4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0CEC5-69E1-4F21-9993-450633E2F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99E81-471C-4988-9390-262068432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330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11">
            <a:extLst>
              <a:ext uri="{FF2B5EF4-FFF2-40B4-BE49-F238E27FC236}">
                <a16:creationId xmlns:a16="http://schemas.microsoft.com/office/drawing/2014/main" id="{C7B6C515-40C4-4510-8D47-4EF3168D6C85}"/>
              </a:ext>
            </a:extLst>
          </p:cNvPr>
          <p:cNvSpPr txBox="1"/>
          <p:nvPr userDrawn="1"/>
        </p:nvSpPr>
        <p:spPr>
          <a:xfrm>
            <a:off x="0" y="6196249"/>
            <a:ext cx="12192000" cy="66338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807B25-BE73-4E30-926A-32133049B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810"/>
            <a:ext cx="7315200" cy="62409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610F-0673-499A-8036-70F0F86B0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196" y="797008"/>
            <a:ext cx="11696568" cy="539410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7A4F5-51C7-4EB4-A6F3-E7281D546B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07755" y="6334514"/>
            <a:ext cx="17526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A6983098-9CA9-44D6-BC0E-1EF6C60F31DD}" type="datetime12">
              <a:rPr lang="en-US" smtClean="0"/>
              <a:pPr/>
              <a:t>7:02 PM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79576-2FC8-4FA4-BB58-8F72D470E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72976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449C-6F6F-49FE-94D2-682E250B5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72976"/>
            <a:ext cx="2743200" cy="365125"/>
          </a:xfrm>
        </p:spPr>
        <p:txBody>
          <a:bodyPr/>
          <a:lstStyle/>
          <a:p>
            <a:fld id="{FFA99E81-471C-4988-9390-26206843261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134E5A-95C5-4C07-9CEA-6F255171914A}"/>
              </a:ext>
            </a:extLst>
          </p:cNvPr>
          <p:cNvCxnSpPr>
            <a:cxnSpLocks/>
          </p:cNvCxnSpPr>
          <p:nvPr userDrawn="1"/>
        </p:nvCxnSpPr>
        <p:spPr>
          <a:xfrm>
            <a:off x="0" y="625418"/>
            <a:ext cx="689125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Imagen 12">
            <a:extLst>
              <a:ext uri="{FF2B5EF4-FFF2-40B4-BE49-F238E27FC236}">
                <a16:creationId xmlns:a16="http://schemas.microsoft.com/office/drawing/2014/main" id="{3A3FA26A-C48E-428A-BCFE-5BCCACE8A8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96" y="6251669"/>
            <a:ext cx="1187440" cy="555724"/>
          </a:xfrm>
          <a:prstGeom prst="rect">
            <a:avLst/>
          </a:prstGeom>
        </p:spPr>
      </p:pic>
      <p:pic>
        <p:nvPicPr>
          <p:cNvPr id="13" name="Picture 12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55072AD2-CA0A-4E4E-BD28-8F5357F7885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719" y="6334514"/>
            <a:ext cx="1955703" cy="42423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11928AC-C98E-4FAF-BF0E-01C19D2123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119571" y="6223143"/>
            <a:ext cx="67627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224568"/>
      </p:ext>
    </p:extLst>
  </p:cSld>
  <p:clrMapOvr>
    <a:masterClrMapping/>
  </p:clrMapOvr>
  <p:hf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DE065-FEB3-4181-A965-919BA9EB4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781BB-EF31-496C-8A3F-D4F880C04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C1BF1-865F-4D7D-9B4A-D654FDB7E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78E50-00D3-4726-8399-E5E2F2B940D0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7AD73-8294-4C33-9D17-1DEEBC206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A97EE-B003-4A96-A111-BE3F5A2EB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99E81-471C-4988-9390-262068432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218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0478-755E-4E74-A312-43CFF7DC7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447D7-781C-4032-921B-940053BEBB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461AE5-1E1B-483A-A2C4-82AC03FD9E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AB8EF1-3E3D-4F18-882F-4C54B5F0E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78E50-00D3-4726-8399-E5E2F2B940D0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7D0185-E80D-4BFC-B208-EECE5A36E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9C4E73-B748-4333-893B-EDC6E5133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99E81-471C-4988-9390-262068432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44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B3F1E-C2B7-4768-A738-DEAB75A61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1A3D5-64A4-4454-A199-B6794F3FE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4BFFDB-C0A5-4646-AE0B-5E8BC7C5EC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ADC558-65F9-49A8-985B-E776532D84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681A71-5D07-4B5B-9C85-32F64DD9D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142F34-A4E1-4246-880D-5ECC7F9CA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78E50-00D3-4726-8399-E5E2F2B940D0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202F96-BC06-4CE2-9F82-6CF2C6846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D5356-7311-4717-B6BC-91B8C64DE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99E81-471C-4988-9390-262068432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47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0E8A-00FC-495D-872C-05F386B4D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CC8C2B-A3B0-40AC-9489-F902A1490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78E50-00D3-4726-8399-E5E2F2B940D0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380CE9-449A-4EC5-B810-F29EB7849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069232-6243-4E22-A111-187E1FE4D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99E81-471C-4988-9390-262068432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72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AC97F1-767D-43AE-981D-97CD93D7D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78E50-00D3-4726-8399-E5E2F2B940D0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64044D-7634-4177-9E05-29DD6440C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C5F3E-AA3D-4DCD-9B60-817296E87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99E81-471C-4988-9390-262068432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196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A0028-19FA-497B-93ED-40BBF9D83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FE58C-8410-4B2A-8D07-AC755D468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42851-E1D0-4654-B1FE-E432455C1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D359AB-3F20-49D0-99FB-BDAE5C553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78E50-00D3-4726-8399-E5E2F2B940D0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9D0A66-A26F-44C3-A8F8-0FDB0B93D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607F0-1246-482F-BB76-C9A62D87F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99E81-471C-4988-9390-262068432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304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9375-6972-4D09-AC49-54135432A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1FC3C7-9B5D-4134-A091-C09A54156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035D9F-315C-46F6-898F-EC4972417D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1AF542-F665-4FE5-8CEA-762DC8464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78E50-00D3-4726-8399-E5E2F2B940D0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19E55B-45EC-4086-A5AA-EF3E73350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48ECD0-C5B6-484C-99A7-9B2B9502E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99E81-471C-4988-9390-262068432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63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EB567F-77DA-4E53-BE40-F602AF4EC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D457E-4912-4834-8C33-E2282943D7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3834E-BEFD-499D-AA02-9AE8180DE8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78E50-00D3-4726-8399-E5E2F2B940D0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73265F-BD2A-4A8C-B711-E5CF66EBEC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55F03-2BB6-484B-9C7F-E9508BA7F4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99E81-471C-4988-9390-262068432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51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A943205-26BE-4A99-9A40-463354DAB780}"/>
              </a:ext>
            </a:extLst>
          </p:cNvPr>
          <p:cNvSpPr/>
          <p:nvPr/>
        </p:nvSpPr>
        <p:spPr>
          <a:xfrm>
            <a:off x="0" y="304800"/>
            <a:ext cx="7680960" cy="612648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8217D6-A25E-42D0-BE9E-25A486D7D7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80960" y="3548794"/>
            <a:ext cx="4511040" cy="960120"/>
          </a:xfrm>
        </p:spPr>
        <p:txBody>
          <a:bodyPr>
            <a:normAutofit fontScale="90000"/>
          </a:bodyPr>
          <a:lstStyle/>
          <a:p>
            <a:r>
              <a:rPr lang="es-419" sz="5400" b="1" dirty="0">
                <a:solidFill>
                  <a:schemeClr val="bg1"/>
                </a:solidFill>
              </a:rPr>
              <a:t>Creación y Manejo de Tablas</a:t>
            </a:r>
            <a:endParaRPr lang="en-US" sz="5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Resultado de imagen para creation">
            <a:extLst>
              <a:ext uri="{FF2B5EF4-FFF2-40B4-BE49-F238E27FC236}">
                <a16:creationId xmlns:a16="http://schemas.microsoft.com/office/drawing/2014/main" id="{626A0FC7-546D-464C-B13A-AD374C6D4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2944"/>
            <a:ext cx="7670800" cy="429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Resultado de imagen para Database">
            <a:extLst>
              <a:ext uri="{FF2B5EF4-FFF2-40B4-BE49-F238E27FC236}">
                <a16:creationId xmlns:a16="http://schemas.microsoft.com/office/drawing/2014/main" id="{425E5F6D-726D-4BA9-9A8E-6A51711AD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658" b="91775" l="9174" r="89450">
                        <a14:foregroundMark x1="45872" y1="91775" x2="45872" y2="91775"/>
                        <a14:foregroundMark x1="45872" y1="91775" x2="45872" y2="91775"/>
                        <a14:foregroundMark x1="39908" y1="8658" x2="39908" y2="8658"/>
                        <a14:foregroundMark x1="39908" y1="8658" x2="39908" y2="8658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582" y="1584229"/>
            <a:ext cx="2919635" cy="3093742"/>
          </a:xfrm>
          <a:prstGeom prst="rect">
            <a:avLst/>
          </a:prstGeom>
          <a:noFill/>
          <a:effectLst>
            <a:glow rad="990600">
              <a:schemeClr val="accent4">
                <a:satMod val="175000"/>
                <a:alpha val="21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6F3829-7D16-44E5-A9CA-0136A19D78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19" r="14667"/>
          <a:stretch/>
        </p:blipFill>
        <p:spPr>
          <a:xfrm>
            <a:off x="8004458" y="4608859"/>
            <a:ext cx="2052085" cy="172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83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C1C54-BF87-4EB5-98F6-9701F433A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196" y="609600"/>
            <a:ext cx="11696568" cy="572491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Sintaxis</a:t>
            </a:r>
            <a:r>
              <a:rPr lang="en-US" dirty="0"/>
              <a:t>:</a:t>
            </a:r>
          </a:p>
          <a:p>
            <a:endParaRPr lang="es-MX" dirty="0"/>
          </a:p>
          <a:p>
            <a:endParaRPr lang="es-MX" dirty="0"/>
          </a:p>
          <a:p>
            <a:pPr marL="0" indent="0">
              <a:buNone/>
            </a:pPr>
            <a:endParaRPr lang="es-MX" dirty="0"/>
          </a:p>
          <a:p>
            <a:r>
              <a:rPr lang="es-MX" i="1" dirty="0" err="1"/>
              <a:t>Schema</a:t>
            </a:r>
            <a:r>
              <a:rPr lang="es-MX" dirty="0"/>
              <a:t>: Es el nombre del dueño de la tabla.</a:t>
            </a:r>
            <a:endParaRPr lang="en-US" dirty="0"/>
          </a:p>
          <a:p>
            <a:r>
              <a:rPr lang="es-MX" i="1" dirty="0"/>
              <a:t>Table</a:t>
            </a:r>
            <a:r>
              <a:rPr lang="es-MX" dirty="0"/>
              <a:t>: Es el nombre de la tabla.</a:t>
            </a:r>
            <a:endParaRPr lang="en-US" dirty="0"/>
          </a:p>
          <a:p>
            <a:r>
              <a:rPr lang="es-MX" i="1" dirty="0"/>
              <a:t>DEFAULT </a:t>
            </a:r>
            <a:r>
              <a:rPr lang="es-MX" i="1" dirty="0" err="1"/>
              <a:t>expr</a:t>
            </a:r>
            <a:r>
              <a:rPr lang="es-MX" dirty="0"/>
              <a:t>: Especifica un valor default a ser usado en caso de ser omitido en </a:t>
            </a:r>
            <a:r>
              <a:rPr lang="es-MX" dirty="0" err="1"/>
              <a:t>algun</a:t>
            </a:r>
            <a:r>
              <a:rPr lang="es-MX" dirty="0"/>
              <a:t> </a:t>
            </a:r>
            <a:r>
              <a:rPr lang="es-MX" dirty="0" err="1"/>
              <a:t>insert</a:t>
            </a:r>
            <a:r>
              <a:rPr lang="es-MX" dirty="0"/>
              <a:t>.</a:t>
            </a:r>
            <a:endParaRPr lang="en-US" dirty="0"/>
          </a:p>
          <a:p>
            <a:r>
              <a:rPr lang="es-MX" i="1" dirty="0" err="1"/>
              <a:t>Column</a:t>
            </a:r>
            <a:r>
              <a:rPr lang="es-MX" dirty="0"/>
              <a:t>: Es el nombre de la columna.</a:t>
            </a:r>
            <a:endParaRPr lang="en-US" dirty="0"/>
          </a:p>
          <a:p>
            <a:r>
              <a:rPr lang="es-MX" i="1" dirty="0" err="1"/>
              <a:t>Datatype</a:t>
            </a:r>
            <a:r>
              <a:rPr lang="es-MX" dirty="0"/>
              <a:t>: Es el tipo y tamaño de dato de la columna.</a:t>
            </a:r>
            <a:endParaRPr lang="en-US" dirty="0"/>
          </a:p>
          <a:p>
            <a:r>
              <a:rPr lang="es-MX" i="1" dirty="0" err="1"/>
              <a:t>Column_constraint</a:t>
            </a:r>
            <a:r>
              <a:rPr lang="es-MX" dirty="0"/>
              <a:t>: Es una restricción como parte de la definición de una columna.</a:t>
            </a:r>
            <a:endParaRPr lang="en-US" dirty="0"/>
          </a:p>
          <a:p>
            <a:r>
              <a:rPr lang="es-MX" i="1" dirty="0" err="1"/>
              <a:t>Table_constraint</a:t>
            </a:r>
            <a:r>
              <a:rPr lang="es-MX" dirty="0"/>
              <a:t>: Es una restricción como parte de la definición de la tabla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C1D0FA-9EBE-44FB-83AF-0C37A7C20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3098-9CA9-44D6-BC0E-1EF6C60F31DD}" type="datetime12">
              <a:rPr lang="en-US" smtClean="0"/>
              <a:pPr/>
              <a:t>7:02 PM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D677E1-8D24-4CA5-8406-6DCC9D7EF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655" y="876300"/>
            <a:ext cx="7450545" cy="151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69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A9E3C-7A4E-42C5-B21D-E6CE05A46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196" y="666890"/>
            <a:ext cx="11696568" cy="5524220"/>
          </a:xfrm>
        </p:spPr>
        <p:txBody>
          <a:bodyPr/>
          <a:lstStyle/>
          <a:p>
            <a:r>
              <a:rPr lang="en-US" dirty="0" err="1"/>
              <a:t>Ejemplo</a:t>
            </a:r>
            <a:r>
              <a:rPr lang="en-US" dirty="0"/>
              <a:t> de </a:t>
            </a:r>
            <a:r>
              <a:rPr lang="en-US" dirty="0" err="1"/>
              <a:t>restricci</a:t>
            </a:r>
            <a:r>
              <a:rPr lang="es-419" dirty="0" err="1"/>
              <a:t>ón</a:t>
            </a:r>
            <a:r>
              <a:rPr lang="es-419" dirty="0"/>
              <a:t> a nivel columna</a:t>
            </a:r>
            <a:r>
              <a:rPr lang="en-US" dirty="0"/>
              <a:t>:</a:t>
            </a:r>
          </a:p>
          <a:p>
            <a:endParaRPr lang="es-419" dirty="0"/>
          </a:p>
          <a:p>
            <a:endParaRPr lang="es-419" dirty="0"/>
          </a:p>
          <a:p>
            <a:pPr marL="0" indent="0">
              <a:buNone/>
            </a:pPr>
            <a:endParaRPr lang="es-419" sz="4800" dirty="0"/>
          </a:p>
          <a:p>
            <a:r>
              <a:rPr lang="es-419" dirty="0"/>
              <a:t>E</a:t>
            </a:r>
            <a:r>
              <a:rPr lang="en-US" dirty="0" err="1"/>
              <a:t>jemplo</a:t>
            </a:r>
            <a:r>
              <a:rPr lang="en-US" dirty="0"/>
              <a:t> de </a:t>
            </a:r>
            <a:r>
              <a:rPr lang="en-US" dirty="0" err="1"/>
              <a:t>restricción</a:t>
            </a:r>
            <a:r>
              <a:rPr lang="en-US" dirty="0"/>
              <a:t> a </a:t>
            </a:r>
            <a:r>
              <a:rPr lang="en-US" dirty="0" err="1"/>
              <a:t>nivel</a:t>
            </a:r>
            <a:r>
              <a:rPr lang="en-US" dirty="0"/>
              <a:t> </a:t>
            </a:r>
            <a:r>
              <a:rPr lang="en-US" dirty="0" err="1"/>
              <a:t>tabla</a:t>
            </a:r>
            <a:r>
              <a:rPr lang="en-US" dirty="0"/>
              <a:t>:</a:t>
            </a:r>
          </a:p>
          <a:p>
            <a:endParaRPr lang="es-419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CACBF-143D-4690-904B-58571DE9E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3098-9CA9-44D6-BC0E-1EF6C60F31DD}" type="datetime12">
              <a:rPr lang="en-US" smtClean="0"/>
              <a:pPr/>
              <a:t>7:02 PM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408956-FAAB-4D31-A4F3-B41A694B9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556" y="1181053"/>
            <a:ext cx="8370888" cy="17414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E81015-C952-4F88-9807-E0AB7CD25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080" y="3647946"/>
            <a:ext cx="8362267" cy="254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431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1E6BA-2C15-48B9-ADEF-0521BAA68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810"/>
            <a:ext cx="11531600" cy="624090"/>
          </a:xfrm>
        </p:spPr>
        <p:txBody>
          <a:bodyPr>
            <a:normAutofit fontScale="90000"/>
          </a:bodyPr>
          <a:lstStyle/>
          <a:p>
            <a:r>
              <a:rPr lang="es-MX" dirty="0"/>
              <a:t>10.6 Creando una tabla usando una </a:t>
            </a:r>
            <a:r>
              <a:rPr lang="es-MX" dirty="0" err="1"/>
              <a:t>subquery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4EDC7-7A14-46E8-8557-08E5EF3E8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s-MX" i="1" dirty="0"/>
              <a:t>Table</a:t>
            </a:r>
            <a:r>
              <a:rPr lang="es-MX" dirty="0"/>
              <a:t>: es el nombre de la tabla.</a:t>
            </a:r>
            <a:endParaRPr lang="en-US" dirty="0"/>
          </a:p>
          <a:p>
            <a:r>
              <a:rPr lang="es-MX" i="1" dirty="0" err="1"/>
              <a:t>Column</a:t>
            </a:r>
            <a:r>
              <a:rPr lang="es-MX" dirty="0"/>
              <a:t>: es el nombre de la columna.</a:t>
            </a:r>
            <a:endParaRPr lang="en-US" dirty="0"/>
          </a:p>
          <a:p>
            <a:r>
              <a:rPr lang="es-MX" i="1" dirty="0" err="1"/>
              <a:t>Subquery</a:t>
            </a:r>
            <a:r>
              <a:rPr lang="es-MX" dirty="0"/>
              <a:t>: Es una declaración SELECT que define el conjunto de filas a ser insertadas dentro de una nueva tabla.</a:t>
            </a:r>
            <a:endParaRPr lang="en-US" dirty="0"/>
          </a:p>
          <a:p>
            <a:pPr marL="0" indent="0">
              <a:buNone/>
            </a:pPr>
            <a:r>
              <a:rPr lang="es-MX" dirty="0"/>
              <a:t>-La tabla se creará con los nombres de las columnas y las filas recibidas de la declaración SELECT.</a:t>
            </a:r>
            <a:endParaRPr lang="en-US" dirty="0"/>
          </a:p>
          <a:p>
            <a:pPr marL="0" indent="0">
              <a:buNone/>
            </a:pPr>
            <a:r>
              <a:rPr lang="es-MX" dirty="0"/>
              <a:t>-Si se incluyeran especificaciones para las columnas, éstas deben corresponder al número de columnas provenientes de la </a:t>
            </a:r>
            <a:r>
              <a:rPr lang="es-MX" dirty="0" err="1"/>
              <a:t>subquery</a:t>
            </a:r>
            <a:r>
              <a:rPr lang="es-MX" dirty="0"/>
              <a:t>.</a:t>
            </a:r>
            <a:endParaRPr lang="en-US" dirty="0"/>
          </a:p>
          <a:p>
            <a:pPr marL="0" indent="0">
              <a:buNone/>
            </a:pPr>
            <a:r>
              <a:rPr lang="es-MX" dirty="0"/>
              <a:t>-Los tipos de datos y las restricciones NOT NULL son pasadas a la otra tabla, dejando fuera a las PRIMARY </a:t>
            </a:r>
            <a:r>
              <a:rPr lang="es-MX" dirty="0" err="1"/>
              <a:t>KEY’s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35751-F5A0-4FDC-9685-B926B9541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3098-9CA9-44D6-BC0E-1EF6C60F31DD}" type="datetime12">
              <a:rPr lang="en-US" smtClean="0"/>
              <a:pPr/>
              <a:t>7:19 PM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03472B-581B-482C-AB79-A1911FB6D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517" y="816821"/>
            <a:ext cx="930592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36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DCDAE-14C0-4534-BF97-D01062273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10.7 </a:t>
            </a:r>
            <a:r>
              <a:rPr lang="en-US" dirty="0" err="1"/>
              <a:t>Alterando</a:t>
            </a:r>
            <a:r>
              <a:rPr lang="en-US" dirty="0"/>
              <a:t> una </a:t>
            </a:r>
            <a:r>
              <a:rPr lang="en-US" dirty="0" err="1"/>
              <a:t>tabla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8CBCB-D493-45D5-9406-46F83501B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Agregar una nueva columna </a:t>
            </a:r>
            <a:r>
              <a:rPr lang="es-MX" i="1" dirty="0"/>
              <a:t>ADD</a:t>
            </a:r>
            <a:r>
              <a:rPr lang="es-MX" dirty="0"/>
              <a:t>.</a:t>
            </a:r>
            <a:endParaRPr lang="en-US" dirty="0"/>
          </a:p>
          <a:p>
            <a:r>
              <a:rPr lang="es-MX" dirty="0"/>
              <a:t>Modificar la definición actual de una columna </a:t>
            </a:r>
            <a:r>
              <a:rPr lang="es-MX" i="1" dirty="0"/>
              <a:t>COLUMN</a:t>
            </a:r>
            <a:r>
              <a:rPr lang="es-MX" dirty="0"/>
              <a:t>.</a:t>
            </a:r>
            <a:endParaRPr lang="en-US" dirty="0"/>
          </a:p>
          <a:p>
            <a:r>
              <a:rPr lang="es-MX" dirty="0"/>
              <a:t>Definir un valor default para la nueva columna.</a:t>
            </a:r>
            <a:endParaRPr lang="en-US" dirty="0"/>
          </a:p>
          <a:p>
            <a:r>
              <a:rPr lang="es-MX" dirty="0"/>
              <a:t>Borrar una columna </a:t>
            </a:r>
            <a:r>
              <a:rPr lang="es-MX" i="1" dirty="0"/>
              <a:t>DROP</a:t>
            </a:r>
            <a:r>
              <a:rPr lang="es-MX" dirty="0"/>
              <a:t>.</a:t>
            </a:r>
            <a:endParaRPr lang="en-US" dirty="0"/>
          </a:p>
          <a:p>
            <a:r>
              <a:rPr lang="es-MX" dirty="0"/>
              <a:t>Cambiar la tabla a un modo de sólo lectura.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ALTER TABLE employees READ ONLY;</a:t>
            </a:r>
          </a:p>
          <a:p>
            <a:pPr marL="0" indent="0">
              <a:buNone/>
            </a:pPr>
            <a:r>
              <a:rPr lang="en-US" dirty="0"/>
              <a:t>   ALTER TABLE employees READ WRITE;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71A5A-51E6-4E9E-8C46-961E8D83A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3098-9CA9-44D6-BC0E-1EF6C60F31DD}" type="datetime12">
              <a:rPr lang="en-US" smtClean="0"/>
              <a:pPr/>
              <a:t>7:24 PM</a:t>
            </a:fld>
            <a:endParaRPr lang="en-US"/>
          </a:p>
        </p:txBody>
      </p:sp>
      <p:pic>
        <p:nvPicPr>
          <p:cNvPr id="1026" name="Picture 2" descr="Resultado de imagen para serruchar">
            <a:extLst>
              <a:ext uri="{FF2B5EF4-FFF2-40B4-BE49-F238E27FC236}">
                <a16:creationId xmlns:a16="http://schemas.microsoft.com/office/drawing/2014/main" id="{FA68B1DD-1193-4DF6-9A7C-522CF3C43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461" y="1730162"/>
            <a:ext cx="3136604" cy="446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089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9A940-E615-4935-9B6A-56E3CB64F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10.7 </a:t>
            </a:r>
            <a:r>
              <a:rPr lang="en-US" dirty="0" err="1"/>
              <a:t>Eliminando</a:t>
            </a:r>
            <a:r>
              <a:rPr lang="en-US" dirty="0"/>
              <a:t> una </a:t>
            </a:r>
            <a:r>
              <a:rPr lang="en-US" dirty="0" err="1"/>
              <a:t>tabla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47A3D-3B17-4339-9087-9935069BA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196" y="797008"/>
            <a:ext cx="6466316" cy="5337978"/>
          </a:xfrm>
        </p:spPr>
        <p:txBody>
          <a:bodyPr/>
          <a:lstStyle/>
          <a:p>
            <a:r>
              <a:rPr lang="es-MX" dirty="0"/>
              <a:t>La declaración DROP TABLE mueve la tabla a una papelera de reciclaje, a menos que se especifique la clausula PURGE.</a:t>
            </a:r>
            <a:endParaRPr lang="en-US" dirty="0"/>
          </a:p>
          <a:p>
            <a:r>
              <a:rPr lang="es-MX" dirty="0"/>
              <a:t>Invalida a los objetos dependientes y remueve </a:t>
            </a:r>
            <a:r>
              <a:rPr lang="es-MX"/>
              <a:t>los privilegios </a:t>
            </a:r>
            <a:r>
              <a:rPr lang="es-MX" dirty="0"/>
              <a:t>de objeto en una tabla.</a:t>
            </a:r>
            <a:endParaRPr lang="en-US" dirty="0"/>
          </a:p>
          <a:p>
            <a:r>
              <a:rPr lang="es-MX" dirty="0"/>
              <a:t>Sintaxis:</a:t>
            </a:r>
            <a:endParaRPr lang="en-US" dirty="0"/>
          </a:p>
          <a:p>
            <a:pPr marL="0" indent="0">
              <a:buNone/>
            </a:pPr>
            <a:r>
              <a:rPr lang="es-419" dirty="0"/>
              <a:t>	DROP TABLE </a:t>
            </a:r>
            <a:r>
              <a:rPr lang="es-419" dirty="0" err="1"/>
              <a:t>table</a:t>
            </a:r>
            <a:r>
              <a:rPr lang="es-419" dirty="0"/>
              <a:t> [PURGE]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3D9D1-9DA5-49BF-BA10-BFC2B4013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3098-9CA9-44D6-BC0E-1EF6C60F31DD}" type="datetime12">
              <a:rPr lang="en-US" smtClean="0"/>
              <a:pPr/>
              <a:t>7:34 PM</a:t>
            </a:fld>
            <a:endParaRPr lang="en-US"/>
          </a:p>
        </p:txBody>
      </p:sp>
      <p:pic>
        <p:nvPicPr>
          <p:cNvPr id="2050" name="Picture 2" descr="Resultado de imagen para meme sql borrar tabla google">
            <a:extLst>
              <a:ext uri="{FF2B5EF4-FFF2-40B4-BE49-F238E27FC236}">
                <a16:creationId xmlns:a16="http://schemas.microsoft.com/office/drawing/2014/main" id="{B856CC0E-978C-495F-9D55-8F1166F5D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713" y="496521"/>
            <a:ext cx="4380614" cy="547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229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31141CE-F4AE-4A40-9E2B-05F662927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601" y="1415075"/>
            <a:ext cx="7846232" cy="434682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7F5FA-31F5-4468-9E0F-6BECC505D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3098-9CA9-44D6-BC0E-1EF6C60F31DD}" type="datetime12">
              <a:rPr lang="en-US" smtClean="0"/>
              <a:pPr/>
              <a:t>7:41 PM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33EDF-DE57-4EA0-9166-71AB14736F35}"/>
              </a:ext>
            </a:extLst>
          </p:cNvPr>
          <p:cNvSpPr/>
          <p:nvPr/>
        </p:nvSpPr>
        <p:spPr>
          <a:xfrm rot="1133237">
            <a:off x="3625308" y="4175742"/>
            <a:ext cx="345872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effectLst>
                  <a:glow rad="1905000">
                    <a:schemeClr val="accent4">
                      <a:lumMod val="20000"/>
                      <a:lumOff val="80000"/>
                      <a:alpha val="60000"/>
                    </a:schemeClr>
                  </a:glow>
                </a:effectLst>
              </a:rPr>
              <a:t>FLASHBACK TABLE</a:t>
            </a:r>
            <a:endParaRPr lang="en-US" sz="8000" b="0" cap="none" spc="0" dirty="0">
              <a:ln w="0"/>
              <a:solidFill>
                <a:schemeClr val="tx1"/>
              </a:solidFill>
              <a:effectLst>
                <a:glow rad="1905000">
                  <a:schemeClr val="accent4">
                    <a:lumMod val="20000"/>
                    <a:lumOff val="80000"/>
                    <a:alpha val="6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43CE31-A2EE-4738-9DE4-789037522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Recuperando</a:t>
            </a:r>
            <a:r>
              <a:rPr lang="en-US" dirty="0"/>
              <a:t> una </a:t>
            </a:r>
            <a:r>
              <a:rPr lang="en-US" dirty="0" err="1"/>
              <a:t>tabla</a:t>
            </a:r>
            <a:r>
              <a:rPr lang="en-US" dirty="0"/>
              <a:t> </a:t>
            </a:r>
            <a:r>
              <a:rPr lang="en-US" dirty="0" err="1"/>
              <a:t>eliminada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230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DC329-D2E0-4434-B7AF-CD60BCC39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810"/>
            <a:ext cx="9558670" cy="62409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Tema</a:t>
            </a:r>
            <a:r>
              <a:rPr lang="en-US" dirty="0"/>
              <a:t> 10: </a:t>
            </a:r>
            <a:r>
              <a:rPr lang="en-US" dirty="0" err="1"/>
              <a:t>Creación</a:t>
            </a:r>
            <a:r>
              <a:rPr lang="en-US" dirty="0"/>
              <a:t> y </a:t>
            </a:r>
            <a:r>
              <a:rPr lang="en-US" dirty="0" err="1"/>
              <a:t>Manejo</a:t>
            </a:r>
            <a:r>
              <a:rPr lang="en-US" dirty="0"/>
              <a:t> de </a:t>
            </a:r>
            <a:r>
              <a:rPr lang="en-US" dirty="0" err="1"/>
              <a:t>tablas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DAF34-CE01-41EF-9166-606E89E81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196" y="797008"/>
            <a:ext cx="8982924" cy="5394102"/>
          </a:xfrm>
        </p:spPr>
        <p:txBody>
          <a:bodyPr/>
          <a:lstStyle/>
          <a:p>
            <a:pPr marL="0" indent="0">
              <a:buNone/>
            </a:pPr>
            <a:r>
              <a:rPr lang="es-MX" b="1" dirty="0"/>
              <a:t>Objetivos</a:t>
            </a:r>
            <a:r>
              <a:rPr lang="es-MX" dirty="0"/>
              <a:t>: Después de completar esta lección, el estudiante será capaz de:</a:t>
            </a:r>
            <a:endParaRPr lang="en-US" dirty="0"/>
          </a:p>
          <a:p>
            <a:r>
              <a:rPr lang="es-MX" dirty="0"/>
              <a:t>Categorizar los objetos principales de una base de datos.</a:t>
            </a:r>
            <a:endParaRPr lang="en-US" dirty="0"/>
          </a:p>
          <a:p>
            <a:r>
              <a:rPr lang="es-MX" dirty="0"/>
              <a:t>Revisar la estructura de una tabla.</a:t>
            </a:r>
            <a:endParaRPr lang="en-US" dirty="0"/>
          </a:p>
          <a:p>
            <a:r>
              <a:rPr lang="es-MX" dirty="0"/>
              <a:t>Listar todos los tipos de datos disponibles para las columnas.</a:t>
            </a:r>
            <a:endParaRPr lang="en-US" dirty="0"/>
          </a:p>
          <a:p>
            <a:r>
              <a:rPr lang="es-MX" dirty="0"/>
              <a:t>Crear una simple tabla.</a:t>
            </a:r>
            <a:endParaRPr lang="en-US" dirty="0"/>
          </a:p>
          <a:p>
            <a:r>
              <a:rPr lang="es-MX" dirty="0"/>
              <a:t>Explicar como las restricciones son creadas al momento de una creación de una tabla.</a:t>
            </a:r>
            <a:endParaRPr lang="en-US" dirty="0"/>
          </a:p>
          <a:p>
            <a:r>
              <a:rPr lang="es-MX" dirty="0"/>
              <a:t>Describir como el esquema de objetos funciona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2" descr="Resultado de imagen para hay tabla">
            <a:extLst>
              <a:ext uri="{FF2B5EF4-FFF2-40B4-BE49-F238E27FC236}">
                <a16:creationId xmlns:a16="http://schemas.microsoft.com/office/drawing/2014/main" id="{36F551CA-DD3B-4C94-A557-70F6B1DE5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019" y="1494374"/>
            <a:ext cx="2372781" cy="386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416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1522-7BFA-4F3C-B521-55815459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810"/>
            <a:ext cx="9377916" cy="624090"/>
          </a:xfrm>
        </p:spPr>
        <p:txBody>
          <a:bodyPr>
            <a:normAutofit fontScale="90000"/>
          </a:bodyPr>
          <a:lstStyle/>
          <a:p>
            <a:r>
              <a:rPr lang="es-MX" dirty="0"/>
              <a:t>10.1. Objetos de una Base de Datos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737D7-B62F-4E32-A819-F6D86BF02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Las bases de datos de Oracle, pueden contener múltiples estructuras de datos. Cada estructura debe ser esbozada durante el </a:t>
            </a:r>
            <a:r>
              <a:rPr lang="es-MX" i="1" dirty="0"/>
              <a:t>diseño de la base de datos</a:t>
            </a:r>
            <a:r>
              <a:rPr lang="es-MX" dirty="0"/>
              <a:t>, de tal manera que pueda ser creada durante la etapa de </a:t>
            </a:r>
            <a:r>
              <a:rPr lang="es-MX" i="1" dirty="0"/>
              <a:t>construcción de la base de datos</a:t>
            </a:r>
            <a:r>
              <a:rPr lang="es-MX" dirty="0"/>
              <a:t>. </a:t>
            </a:r>
            <a:endParaRPr lang="en-US" dirty="0"/>
          </a:p>
          <a:p>
            <a:pPr marL="0" indent="0">
              <a:buNone/>
            </a:pPr>
            <a:r>
              <a:rPr lang="es-MX" dirty="0"/>
              <a:t>Estos son los principales objetos que una base de datos puede contener:</a:t>
            </a:r>
            <a:endParaRPr lang="en-US" dirty="0"/>
          </a:p>
          <a:p>
            <a:r>
              <a:rPr lang="es-MX" b="1" dirty="0"/>
              <a:t>Tabla</a:t>
            </a:r>
            <a:r>
              <a:rPr lang="es-MX" dirty="0"/>
              <a:t>: Guarda los datos</a:t>
            </a:r>
            <a:endParaRPr lang="en-US" dirty="0"/>
          </a:p>
          <a:p>
            <a:r>
              <a:rPr lang="es-MX" b="1" dirty="0"/>
              <a:t>Vista</a:t>
            </a:r>
            <a:r>
              <a:rPr lang="es-MX" dirty="0"/>
              <a:t>: Subconjunto de datos de una o más tablas</a:t>
            </a:r>
            <a:endParaRPr lang="en-US" dirty="0"/>
          </a:p>
          <a:p>
            <a:r>
              <a:rPr lang="es-MX" b="1" dirty="0"/>
              <a:t>Secuencia</a:t>
            </a:r>
            <a:r>
              <a:rPr lang="es-MX" dirty="0"/>
              <a:t>: Generadora de valores numéricos</a:t>
            </a:r>
            <a:endParaRPr lang="en-US" dirty="0"/>
          </a:p>
          <a:p>
            <a:r>
              <a:rPr lang="es-MX" b="1" dirty="0"/>
              <a:t>Índice</a:t>
            </a:r>
            <a:r>
              <a:rPr lang="es-MX" dirty="0"/>
              <a:t>: Mejora el rendimiento de algunas consultas</a:t>
            </a:r>
            <a:endParaRPr lang="en-US" dirty="0"/>
          </a:p>
          <a:p>
            <a:r>
              <a:rPr lang="es-MX" b="1" dirty="0"/>
              <a:t>Sinónimo</a:t>
            </a:r>
            <a:r>
              <a:rPr lang="es-MX" dirty="0"/>
              <a:t>:  Da un nombre alternativo a un objeto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2334F-6FCE-4611-A60A-FE57C41A2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3098-9CA9-44D6-BC0E-1EF6C60F31DD}" type="datetime12">
              <a:rPr lang="en-US" smtClean="0"/>
              <a:pPr/>
              <a:t>7:02 PM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294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58E68-4BF3-4E56-A62E-39C80FA8E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10.2 Reglas de Nombramiento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8222E-69B1-4C64-BE0E-446BA58B7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196" y="797008"/>
            <a:ext cx="6976678" cy="5394102"/>
          </a:xfrm>
        </p:spPr>
        <p:txBody>
          <a:bodyPr/>
          <a:lstStyle/>
          <a:p>
            <a:r>
              <a:rPr lang="es-MX" dirty="0"/>
              <a:t>Nombres de tablas y columnas deben empezar con una letra y tener una longitud entre 1 y 30 caracteres</a:t>
            </a:r>
            <a:endParaRPr lang="en-US" dirty="0"/>
          </a:p>
          <a:p>
            <a:r>
              <a:rPr lang="es-MX" dirty="0"/>
              <a:t>Los nombres solo deben contener los caracteres A-Z, a-z, 0-9 y _</a:t>
            </a:r>
            <a:endParaRPr lang="en-US" dirty="0"/>
          </a:p>
          <a:p>
            <a:r>
              <a:rPr lang="es-MX" dirty="0"/>
              <a:t>Los nombres no deben ser duplicados de otro objeto propio del usuario en turno</a:t>
            </a:r>
            <a:endParaRPr lang="en-US" dirty="0"/>
          </a:p>
          <a:p>
            <a:r>
              <a:rPr lang="es-MX" dirty="0"/>
              <a:t>No se deben usar palabras reservadas de Oracle server</a:t>
            </a:r>
            <a:endParaRPr lang="en-US" dirty="0"/>
          </a:p>
          <a:p>
            <a:r>
              <a:rPr lang="es-MX" dirty="0"/>
              <a:t>Usar nombres descriptivos para las tablas y objetos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6F0BC-10BD-4862-9A06-32DA16250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3098-9CA9-44D6-BC0E-1EF6C60F31DD}" type="datetime12">
              <a:rPr lang="en-US" smtClean="0"/>
              <a:pPr/>
              <a:t>7:02 PM</a:t>
            </a:fld>
            <a:endParaRPr lang="en-US"/>
          </a:p>
        </p:txBody>
      </p:sp>
      <p:pic>
        <p:nvPicPr>
          <p:cNvPr id="3074" name="Picture 2" descr="Resultado de imagen para peores nombres">
            <a:extLst>
              <a:ext uri="{FF2B5EF4-FFF2-40B4-BE49-F238E27FC236}">
                <a16:creationId xmlns:a16="http://schemas.microsoft.com/office/drawing/2014/main" id="{66B5E6F7-71D5-4BAC-9EAB-CCD72FA3C1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7" r="6812"/>
          <a:stretch/>
        </p:blipFill>
        <p:spPr bwMode="auto">
          <a:xfrm>
            <a:off x="7208874" y="1147882"/>
            <a:ext cx="4561367" cy="383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480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BEDEF-E3A9-4EAB-A5F6-BB191D8D2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10.3 Creación de una tabla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285C9-5C06-427A-9CD9-84A8AE0BD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419" dirty="0"/>
              <a:t>Sintaxis:</a:t>
            </a:r>
            <a:endParaRPr lang="en-US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r>
              <a:rPr lang="es-MX" i="1" dirty="0" err="1"/>
              <a:t>schema</a:t>
            </a:r>
            <a:r>
              <a:rPr lang="es-MX" dirty="0"/>
              <a:t>: es el dueño de la tabla</a:t>
            </a:r>
            <a:endParaRPr lang="en-US" dirty="0"/>
          </a:p>
          <a:p>
            <a:r>
              <a:rPr lang="es-MX" i="1" dirty="0"/>
              <a:t>table</a:t>
            </a:r>
            <a:r>
              <a:rPr lang="es-MX" dirty="0"/>
              <a:t>: Nombre de la tabla</a:t>
            </a:r>
            <a:endParaRPr lang="en-US" dirty="0"/>
          </a:p>
          <a:p>
            <a:r>
              <a:rPr lang="es-MX" i="1" dirty="0" err="1"/>
              <a:t>expr</a:t>
            </a:r>
            <a:r>
              <a:rPr lang="es-MX" dirty="0"/>
              <a:t>: Expresión del valor asignado por default en caso de ser omitido en la transacción de Inserción de datos</a:t>
            </a:r>
            <a:endParaRPr lang="en-US" dirty="0"/>
          </a:p>
          <a:p>
            <a:r>
              <a:rPr lang="es-MX" i="1" dirty="0" err="1"/>
              <a:t>column</a:t>
            </a:r>
            <a:r>
              <a:rPr lang="es-MX" dirty="0"/>
              <a:t>: Nombre de la columna</a:t>
            </a:r>
            <a:endParaRPr lang="en-US" dirty="0"/>
          </a:p>
          <a:p>
            <a:r>
              <a:rPr lang="es-MX" i="1" dirty="0" err="1"/>
              <a:t>datatype</a:t>
            </a:r>
            <a:r>
              <a:rPr lang="es-MX" dirty="0"/>
              <a:t>: Tipo de dato de la columna y longitud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7EA54-60BF-4A82-AF4A-95A3542B9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3098-9CA9-44D6-BC0E-1EF6C60F31DD}" type="datetime12">
              <a:rPr lang="en-US" smtClean="0"/>
              <a:pPr/>
              <a:t>7:02 PM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95DC2D-037C-4C74-AAC2-2A844B842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142" y="1511485"/>
            <a:ext cx="921067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248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3CBAB-164D-4135-BF0F-844F54312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Esta sentencia (CREATE TABLE) tiene efecto inmediato en la base de datos. Para poder usarla, se debe contar con los privilegios apropiados y una área de almacenamiento en la cual crear objetos. Estos privilegios son asignados por el DBA.</a:t>
            </a:r>
          </a:p>
          <a:p>
            <a:r>
              <a:rPr lang="es-MX" dirty="0"/>
              <a:t>Ejemplo: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2195F-64C9-48D0-B780-FF57BB331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3098-9CA9-44D6-BC0E-1EF6C60F31DD}" type="datetime12">
              <a:rPr lang="en-US" smtClean="0"/>
              <a:pPr/>
              <a:t>7:02 PM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6848A3-247C-414C-B87C-B1265BB64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042" y="3162425"/>
            <a:ext cx="928687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132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83C4C-7A0E-400E-96A2-F323FCD70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10.4 Tipos de datos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1CDA24E-07EB-47EB-8C94-8920D2A7B1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7544567"/>
              </p:ext>
            </p:extLst>
          </p:nvPr>
        </p:nvGraphicFramePr>
        <p:xfrm>
          <a:off x="116958" y="645362"/>
          <a:ext cx="11961628" cy="55357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93197">
                  <a:extLst>
                    <a:ext uri="{9D8B030D-6E8A-4147-A177-3AD203B41FA5}">
                      <a16:colId xmlns:a16="http://schemas.microsoft.com/office/drawing/2014/main" val="703165620"/>
                    </a:ext>
                  </a:extLst>
                </a:gridCol>
                <a:gridCol w="10268431">
                  <a:extLst>
                    <a:ext uri="{9D8B030D-6E8A-4147-A177-3AD203B41FA5}">
                      <a16:colId xmlns:a16="http://schemas.microsoft.com/office/drawing/2014/main" val="2986833920"/>
                    </a:ext>
                  </a:extLst>
                </a:gridCol>
              </a:tblGrid>
              <a:tr h="45107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MX" sz="1800">
                          <a:effectLst/>
                        </a:rPr>
                        <a:t>Tipo de Dato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417" marR="6041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MX" sz="1800">
                          <a:effectLst/>
                        </a:rPr>
                        <a:t>Descripción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417" marR="60417" marT="0" marB="0"/>
                </a:tc>
                <a:extLst>
                  <a:ext uri="{0D108BD9-81ED-4DB2-BD59-A6C34878D82A}">
                    <a16:rowId xmlns:a16="http://schemas.microsoft.com/office/drawing/2014/main" val="4111704064"/>
                  </a:ext>
                </a:extLst>
              </a:tr>
              <a:tr h="45107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VARCHAR2(size)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417" marR="6041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MX" sz="1800" dirty="0">
                          <a:effectLst/>
                        </a:rPr>
                        <a:t>Dato de tipo </a:t>
                      </a:r>
                      <a:r>
                        <a:rPr lang="es-MX" sz="1800" dirty="0" err="1">
                          <a:effectLst/>
                        </a:rPr>
                        <a:t>caracter</a:t>
                      </a:r>
                      <a:r>
                        <a:rPr lang="es-MX" sz="1800" dirty="0">
                          <a:effectLst/>
                        </a:rPr>
                        <a:t> de longitud variable, el tamaño debe ser especificado (mínimo: 1, máximo: 4,000)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417" marR="60417" marT="0" marB="0"/>
                </a:tc>
                <a:extLst>
                  <a:ext uri="{0D108BD9-81ED-4DB2-BD59-A6C34878D82A}">
                    <a16:rowId xmlns:a16="http://schemas.microsoft.com/office/drawing/2014/main" val="2038398976"/>
                  </a:ext>
                </a:extLst>
              </a:tr>
              <a:tr h="45107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CHAR [(size)]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417" marR="6041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MX" sz="1800" dirty="0">
                          <a:effectLst/>
                        </a:rPr>
                        <a:t>Datos de tipo </a:t>
                      </a:r>
                      <a:r>
                        <a:rPr lang="es-MX" sz="1800" dirty="0" err="1">
                          <a:effectLst/>
                        </a:rPr>
                        <a:t>caracter</a:t>
                      </a:r>
                      <a:r>
                        <a:rPr lang="es-MX" sz="1800" dirty="0">
                          <a:effectLst/>
                        </a:rPr>
                        <a:t> y de longitud fija (mínimo: 1, máximo: 2,000)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417" marR="60417" marT="0" marB="0"/>
                </a:tc>
                <a:extLst>
                  <a:ext uri="{0D108BD9-81ED-4DB2-BD59-A6C34878D82A}">
                    <a16:rowId xmlns:a16="http://schemas.microsoft.com/office/drawing/2014/main" val="4058306176"/>
                  </a:ext>
                </a:extLst>
              </a:tr>
              <a:tr h="45107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NUMBER [(p,s)]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417" marR="6041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MX" sz="1800" dirty="0">
                          <a:effectLst/>
                        </a:rPr>
                        <a:t>Dato numérico de precisión </a:t>
                      </a:r>
                      <a:r>
                        <a:rPr lang="es-MX" sz="1800" i="1" dirty="0">
                          <a:effectLst/>
                        </a:rPr>
                        <a:t>p</a:t>
                      </a:r>
                      <a:r>
                        <a:rPr lang="es-MX" sz="1800" dirty="0">
                          <a:effectLst/>
                        </a:rPr>
                        <a:t> (número total de dígitos) y escala </a:t>
                      </a:r>
                      <a:r>
                        <a:rPr lang="es-MX" sz="1800" i="1" dirty="0">
                          <a:effectLst/>
                        </a:rPr>
                        <a:t>s</a:t>
                      </a:r>
                      <a:r>
                        <a:rPr lang="es-MX" sz="1800" dirty="0">
                          <a:effectLst/>
                        </a:rPr>
                        <a:t> (número de dígitos  a la derecha del punto decimal)</a:t>
                      </a:r>
                      <a:r>
                        <a:rPr lang="es-MX" sz="1800" i="1" dirty="0">
                          <a:effectLst/>
                        </a:rPr>
                        <a:t> p </a:t>
                      </a:r>
                      <a:r>
                        <a:rPr lang="es-MX" sz="1800" dirty="0">
                          <a:effectLst/>
                        </a:rPr>
                        <a:t>puede ir de 1 a 38 y </a:t>
                      </a:r>
                      <a:r>
                        <a:rPr lang="es-MX" sz="1800" i="1" dirty="0">
                          <a:effectLst/>
                        </a:rPr>
                        <a:t>s</a:t>
                      </a:r>
                      <a:r>
                        <a:rPr lang="es-MX" sz="1800" dirty="0">
                          <a:effectLst/>
                        </a:rPr>
                        <a:t> de -84 a 127)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417" marR="60417" marT="0" marB="0"/>
                </a:tc>
                <a:extLst>
                  <a:ext uri="{0D108BD9-81ED-4DB2-BD59-A6C34878D82A}">
                    <a16:rowId xmlns:a16="http://schemas.microsoft.com/office/drawing/2014/main" val="1076016693"/>
                  </a:ext>
                </a:extLst>
              </a:tr>
              <a:tr h="45107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MX" sz="1800">
                          <a:effectLst/>
                        </a:rPr>
                        <a:t>DATE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417" marR="6041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MX" sz="1800">
                          <a:effectLst/>
                        </a:rPr>
                        <a:t>Fecha y hora, desde 01 de Enero del 4712 AC hasta el 31 de Diciembre del 9999 DC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417" marR="60417" marT="0" marB="0"/>
                </a:tc>
                <a:extLst>
                  <a:ext uri="{0D108BD9-81ED-4DB2-BD59-A6C34878D82A}">
                    <a16:rowId xmlns:a16="http://schemas.microsoft.com/office/drawing/2014/main" val="2272483520"/>
                  </a:ext>
                </a:extLst>
              </a:tr>
              <a:tr h="45107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MX" sz="1800">
                          <a:effectLst/>
                        </a:rPr>
                        <a:t>LONG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417" marR="6041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MX" sz="1800">
                          <a:effectLst/>
                        </a:rPr>
                        <a:t>Tipo caracter de longitud variabe (hasta 2GB)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417" marR="60417" marT="0" marB="0"/>
                </a:tc>
                <a:extLst>
                  <a:ext uri="{0D108BD9-81ED-4DB2-BD59-A6C34878D82A}">
                    <a16:rowId xmlns:a16="http://schemas.microsoft.com/office/drawing/2014/main" val="1114626290"/>
                  </a:ext>
                </a:extLst>
              </a:tr>
              <a:tr h="45107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MX" sz="1800">
                          <a:effectLst/>
                        </a:rPr>
                        <a:t>CLOB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417" marR="6041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MX" sz="1800">
                          <a:effectLst/>
                        </a:rPr>
                        <a:t>Caracteres (hasta 4GB)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417" marR="60417" marT="0" marB="0"/>
                </a:tc>
                <a:extLst>
                  <a:ext uri="{0D108BD9-81ED-4DB2-BD59-A6C34878D82A}">
                    <a16:rowId xmlns:a16="http://schemas.microsoft.com/office/drawing/2014/main" val="4147757478"/>
                  </a:ext>
                </a:extLst>
              </a:tr>
              <a:tr h="45107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MX" sz="1800">
                          <a:effectLst/>
                        </a:rPr>
                        <a:t>RAW(size)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417" marR="6041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MX" sz="1800" dirty="0">
                          <a:effectLst/>
                        </a:rPr>
                        <a:t>Datos binarios puros de longitud (</a:t>
                      </a:r>
                      <a:r>
                        <a:rPr lang="es-MX" sz="1800" i="1" dirty="0">
                          <a:effectLst/>
                        </a:rPr>
                        <a:t>s</a:t>
                      </a:r>
                      <a:r>
                        <a:rPr lang="es-MX" sz="1800">
                          <a:effectLst/>
                        </a:rPr>
                        <a:t>) (Máximo </a:t>
                      </a:r>
                      <a:r>
                        <a:rPr lang="es-MX" sz="1800" dirty="0">
                          <a:effectLst/>
                        </a:rPr>
                        <a:t>tamaño es 2,000)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417" marR="60417" marT="0" marB="0"/>
                </a:tc>
                <a:extLst>
                  <a:ext uri="{0D108BD9-81ED-4DB2-BD59-A6C34878D82A}">
                    <a16:rowId xmlns:a16="http://schemas.microsoft.com/office/drawing/2014/main" val="1225275754"/>
                  </a:ext>
                </a:extLst>
              </a:tr>
              <a:tr h="45107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MX" sz="1800">
                          <a:effectLst/>
                        </a:rPr>
                        <a:t>LONG RAW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417" marR="6041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MX" sz="1800">
                          <a:effectLst/>
                        </a:rPr>
                        <a:t>Datos binarios puros de longitud variable (hasta 2 GB)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417" marR="60417" marT="0" marB="0"/>
                </a:tc>
                <a:extLst>
                  <a:ext uri="{0D108BD9-81ED-4DB2-BD59-A6C34878D82A}">
                    <a16:rowId xmlns:a16="http://schemas.microsoft.com/office/drawing/2014/main" val="3958833571"/>
                  </a:ext>
                </a:extLst>
              </a:tr>
              <a:tr h="45107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MX" sz="1800">
                          <a:effectLst/>
                        </a:rPr>
                        <a:t>BLOB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417" marR="6041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MX" sz="1800">
                          <a:effectLst/>
                        </a:rPr>
                        <a:t>Datos binarios (Hasta 4 GB)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417" marR="60417" marT="0" marB="0"/>
                </a:tc>
                <a:extLst>
                  <a:ext uri="{0D108BD9-81ED-4DB2-BD59-A6C34878D82A}">
                    <a16:rowId xmlns:a16="http://schemas.microsoft.com/office/drawing/2014/main" val="3801646120"/>
                  </a:ext>
                </a:extLst>
              </a:tr>
              <a:tr h="45107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MX" sz="1800">
                          <a:effectLst/>
                        </a:rPr>
                        <a:t>BFILE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417" marR="6041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MX" sz="1800">
                          <a:effectLst/>
                        </a:rPr>
                        <a:t>Datos binarios almacenados en un archivo externo (Hasta 4GB)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417" marR="60417" marT="0" marB="0"/>
                </a:tc>
                <a:extLst>
                  <a:ext uri="{0D108BD9-81ED-4DB2-BD59-A6C34878D82A}">
                    <a16:rowId xmlns:a16="http://schemas.microsoft.com/office/drawing/2014/main" val="3846754316"/>
                  </a:ext>
                </a:extLst>
              </a:tr>
              <a:tr h="45107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MX" sz="1800">
                          <a:effectLst/>
                        </a:rPr>
                        <a:t>ROWID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417" marR="60417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MX" sz="1800" dirty="0">
                          <a:effectLst/>
                        </a:rPr>
                        <a:t>La dirección única de una fila contenida en una tabla usando un sistema numérico de base 64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0417" marR="60417" marT="0" marB="0"/>
                </a:tc>
                <a:extLst>
                  <a:ext uri="{0D108BD9-81ED-4DB2-BD59-A6C34878D82A}">
                    <a16:rowId xmlns:a16="http://schemas.microsoft.com/office/drawing/2014/main" val="590058914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7EB8B-C66B-42FE-90C9-C4EB51B8F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3098-9CA9-44D6-BC0E-1EF6C60F31DD}" type="datetime12">
              <a:rPr lang="en-US" smtClean="0"/>
              <a:pPr/>
              <a:t>7:02 PM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382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1BF4F-A468-48CE-B179-451038D7A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810"/>
            <a:ext cx="11928764" cy="624090"/>
          </a:xfrm>
        </p:spPr>
        <p:txBody>
          <a:bodyPr>
            <a:normAutofit fontScale="90000"/>
          </a:bodyPr>
          <a:lstStyle/>
          <a:p>
            <a:r>
              <a:rPr lang="es-MX" dirty="0"/>
              <a:t>10.5 Incluyendo restricciones en la creación de tablas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CEED2-2BED-466E-8363-DCA8E4D57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Las restricciones proporcionan reglas a nivel tabla, además de que previenen la eliminación de información en caso de dependencias.</a:t>
            </a:r>
            <a:endParaRPr lang="en-US" dirty="0"/>
          </a:p>
          <a:p>
            <a:pPr marL="0" indent="0">
              <a:buNone/>
            </a:pPr>
            <a:r>
              <a:rPr lang="es-MX" dirty="0"/>
              <a:t>Tipos de restricciones validas:</a:t>
            </a:r>
            <a:endParaRPr lang="en-US" dirty="0"/>
          </a:p>
          <a:p>
            <a:r>
              <a:rPr lang="es-MX" dirty="0"/>
              <a:t>NOT NULL: especifica que la columna no puede contener un valor nulo.</a:t>
            </a:r>
            <a:endParaRPr lang="en-US" dirty="0"/>
          </a:p>
          <a:p>
            <a:r>
              <a:rPr lang="es-MX" dirty="0"/>
              <a:t>UNIQUE: La columna o combinación de columnas cuyos valores deben ser únicos para todas las filas de una tabla.</a:t>
            </a:r>
            <a:endParaRPr lang="en-US" dirty="0"/>
          </a:p>
          <a:p>
            <a:r>
              <a:rPr lang="es-MX" dirty="0"/>
              <a:t>PRIMARY KEY: Identifica cada fila de manera única, pero es especial de manera que la tabla considera este campo como su clave, permitiendo la creación de relaciones foráneas con otras tablas.</a:t>
            </a:r>
            <a:endParaRPr lang="en-US" dirty="0"/>
          </a:p>
          <a:p>
            <a:r>
              <a:rPr lang="es-MX" dirty="0"/>
              <a:t>FOREIGN KEY: Establece una integridad referencial entre una columna y otra columna de la tabla referenciada de tal manera que los valores en una tabla correspondan a los valores en la otra. Vinculo entre 2 tablas.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2CA2E-70D8-4454-8951-0B5F38588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3098-9CA9-44D6-BC0E-1EF6C60F31DD}" type="datetime12">
              <a:rPr lang="en-US" smtClean="0"/>
              <a:pPr/>
              <a:t>7:02 PM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64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98CD0-F632-45D1-9431-ED6232443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Reglas de uso de restricciones:</a:t>
            </a:r>
            <a:endParaRPr lang="en-US" dirty="0"/>
          </a:p>
          <a:p>
            <a:r>
              <a:rPr lang="es-MX" dirty="0"/>
              <a:t>Deben seguir el estándar de nombramiento de objetos anteriormente mencionado, de no ser nombradas el sistema les asignará un nombre de la siguiente manera</a:t>
            </a:r>
            <a:r>
              <a:rPr lang="es-MX" i="1" dirty="0"/>
              <a:t> </a:t>
            </a:r>
            <a:r>
              <a:rPr lang="es-MX" i="1" dirty="0" err="1"/>
              <a:t>SYS_Cn</a:t>
            </a:r>
            <a:r>
              <a:rPr lang="es-MX" dirty="0"/>
              <a:t>, donde </a:t>
            </a:r>
            <a:r>
              <a:rPr lang="es-MX" i="1" dirty="0"/>
              <a:t>n</a:t>
            </a:r>
            <a:r>
              <a:rPr lang="es-MX" dirty="0"/>
              <a:t> es un entero único.</a:t>
            </a:r>
            <a:endParaRPr lang="en-US" dirty="0"/>
          </a:p>
          <a:p>
            <a:r>
              <a:rPr lang="es-MX" dirty="0"/>
              <a:t>Se pueden definir al momento de la creación de la tabla o posteriormente, pueden aplicar sobre una columna o sobre toda la tabla.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C8E1A-1A79-44A1-89A2-F0E8D6C76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83098-9CA9-44D6-BC0E-1EF6C60F31DD}" type="datetime12">
              <a:rPr lang="en-US" smtClean="0"/>
              <a:pPr/>
              <a:t>7:02 PM</a:t>
            </a:fld>
            <a:endParaRPr lang="en-US"/>
          </a:p>
        </p:txBody>
      </p:sp>
      <p:pic>
        <p:nvPicPr>
          <p:cNvPr id="1026" name="Picture 2" descr="Resultado de imagen para constraint">
            <a:extLst>
              <a:ext uri="{FF2B5EF4-FFF2-40B4-BE49-F238E27FC236}">
                <a16:creationId xmlns:a16="http://schemas.microsoft.com/office/drawing/2014/main" id="{64E3B563-EF31-40AD-9638-0D123015F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180" y="3708934"/>
            <a:ext cx="3858304" cy="248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33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2462</TotalTime>
  <Words>1114</Words>
  <Application>Microsoft Office PowerPoint</Application>
  <PresentationFormat>Widescreen</PresentationFormat>
  <Paragraphs>124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SimSun</vt:lpstr>
      <vt:lpstr>Arial</vt:lpstr>
      <vt:lpstr>Calibri</vt:lpstr>
      <vt:lpstr>Calibri Light</vt:lpstr>
      <vt:lpstr>Office Theme</vt:lpstr>
      <vt:lpstr>Creación y Manejo de Tablas</vt:lpstr>
      <vt:lpstr>Tema 10: Creación y Manejo de tablas</vt:lpstr>
      <vt:lpstr>10.1. Objetos de una Base de Datos</vt:lpstr>
      <vt:lpstr>10.2 Reglas de Nombramiento</vt:lpstr>
      <vt:lpstr>10.3 Creación de una tabla</vt:lpstr>
      <vt:lpstr>PowerPoint Presentation</vt:lpstr>
      <vt:lpstr>10.4 Tipos de datos</vt:lpstr>
      <vt:lpstr>10.5 Incluyendo restricciones en la creación de tablas</vt:lpstr>
      <vt:lpstr>PowerPoint Presentation</vt:lpstr>
      <vt:lpstr>PowerPoint Presentation</vt:lpstr>
      <vt:lpstr>PowerPoint Presentation</vt:lpstr>
      <vt:lpstr>10.6 Creando una tabla usando una subquery</vt:lpstr>
      <vt:lpstr>10.7 Alterando una tabla</vt:lpstr>
      <vt:lpstr>10.7 Eliminando una tabla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Materia</dc:title>
  <dc:creator>Daniel Beltran Roman</dc:creator>
  <cp:lastModifiedBy>Alejandro Sanchez</cp:lastModifiedBy>
  <cp:revision>66</cp:revision>
  <dcterms:created xsi:type="dcterms:W3CDTF">2019-08-03T23:00:29Z</dcterms:created>
  <dcterms:modified xsi:type="dcterms:W3CDTF">2019-09-18T04:09:05Z</dcterms:modified>
</cp:coreProperties>
</file>